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EBE"/>
    <a:srgbClr val="996633"/>
    <a:srgbClr val="FF8F8F"/>
    <a:srgbClr val="FF0000"/>
    <a:srgbClr val="FFFF99"/>
    <a:srgbClr val="E20000"/>
    <a:srgbClr val="FFADAD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ys stil 2 – uthev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– uthev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7A6C1F-0D0A-438A-9536-3FD4963AD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4DD9A3-007C-47CD-851B-EC5DD33D7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B9A4BD-6909-495A-A5F7-F2F3319A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890416-88DD-486B-A49D-0B35593D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7E264B-2E7F-4F20-BB58-2E68DE35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80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44D6E3-2367-4EFF-8CE5-C47E352B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505A3B-0462-42E9-AF07-AC063CB9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1A9BB-2882-432E-8C11-C769A9FF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AA7F65-B33D-47D7-B143-077A439C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5A803-50A9-4796-8293-94E309A8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0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8340CE-AA6C-4D15-B4D5-77B33378F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83CDF5-A881-4597-9149-C07681402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8177BB-59AE-4409-94F8-05B49ADB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CAD86B-6EBB-42E7-AB0B-773237C2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3ABA6-4086-4327-B6A4-D233EC01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9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2E441-F34E-469D-A660-BF7B16EA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4F3CF8-DC56-4582-A8BD-10A02CD6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A01416-3CCE-4F06-85EB-A7E053C9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BE2B0B-B520-4EEC-A1AB-069820DB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056BE-E9C8-4B50-95F2-7BE1BD6D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34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4594B0-8C9D-4AF1-BE90-57654836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77E98C-8457-4563-AEC5-3B2FFA29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A7D951-10F0-48FC-A51C-2ED1C716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5B7C8D-11D9-414C-8152-49D29048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12B747-98E3-4827-9770-BE8CC2E0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54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5CE0F1-27B1-4C13-8E06-6F38BA51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55CC95-B07E-4325-86BD-6ECC08366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940D4B-606E-4E0F-957F-CFA021D9C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AA09C1-880B-433E-A907-46D8A742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5161C5-E059-4264-98D8-E8889E92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5447F5-F389-4560-A696-E964D39D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3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F952E3-C717-4738-91E1-40183851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BE95B7-8720-441B-8C9C-445FAF28F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6BCABF-632E-412E-93CE-B5EAECC1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52DB056-D800-454A-A181-B5FC0EA06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261F16-A905-48A4-8B74-EE067E77D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A5612EE-3AC4-45C0-A1F2-67BF2BF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0BF5A0-291B-4EF8-9A01-CE4C555D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146CEF-102B-4E08-AB40-A571DC74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8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6C2C2-28A0-433F-8FFF-EC338920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B4795E-9C2D-452C-9AEA-91618197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7B98B7-DE20-4C4B-A74D-9DE87380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3CBC086-0EAD-413A-BF96-846CA3CF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64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856BBEC-2B08-4382-976E-DAB3F974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DDE016-C116-4047-A181-C4CBDDBD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C0BFA2-0024-4E61-B6BD-E58CBE6F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78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7A5FFA-3AFF-488D-A0F6-1564C196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312189-128D-4A51-BEB9-EF145DF5D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2D860A0-5596-41DC-A49E-C68114388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26CAFC-6AD6-4567-82A7-5FA18873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650889-4415-4171-A367-04AC06CE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326F2E-F509-4EC9-AE33-0639CF46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2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B690B-E6A8-4DD1-A400-3AC94A5A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BBAC93-AE16-4D8C-BF01-45F7DD321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D797C42-C94D-4C17-B837-101AB58F8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20DB25-4046-4375-B414-15526277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3B55EF-6AC1-4972-82C2-31C479DD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576096-EEE3-4D9B-8F70-6F2B4EE6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92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32A949-AB8C-4C1F-B815-D94842D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DFFFF6-855F-4843-BE98-6C229180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17EBB3-213C-473C-88CA-6D7AD8ED8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8267-5740-4CCC-B00A-0759808B315A}" type="datetimeFigureOut">
              <a:rPr lang="nb-NO" smtClean="0"/>
              <a:t>29.12.2023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86C483-5D49-4F41-8007-C4020F7D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BCB401-00D8-4381-9167-54D245CB0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5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pixabay.com/en/board-shield-excuse-me-closed-895397/" TargetMode="External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sv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41" Type="http://schemas.openxmlformats.org/officeDocument/2006/relationships/image" Target="../media/image3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svg"/><Relationship Id="rId40" Type="http://schemas.openxmlformats.org/officeDocument/2006/relationships/image" Target="../media/image38.png"/><Relationship Id="rId5" Type="http://schemas.openxmlformats.org/officeDocument/2006/relationships/image" Target="../media/image4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9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43" Type="http://schemas.openxmlformats.org/officeDocument/2006/relationships/image" Target="../media/image41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jp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3841428E-C7EE-43F4-A8B0-ECA99743F547}"/>
              </a:ext>
            </a:extLst>
          </p:cNvPr>
          <p:cNvSpPr txBox="1">
            <a:spLocks/>
          </p:cNvSpPr>
          <p:nvPr/>
        </p:nvSpPr>
        <p:spPr>
          <a:xfrm>
            <a:off x="228501" y="341198"/>
            <a:ext cx="11109303" cy="549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dirty="0">
                <a:solidFill>
                  <a:schemeClr val="accent1">
                    <a:lumMod val="75000"/>
                  </a:schemeClr>
                </a:solidFill>
                <a:latin typeface="Modern Love Caps"/>
              </a:rPr>
              <a:t>Månedsplan januar - Reiret</a:t>
            </a:r>
          </a:p>
        </p:txBody>
      </p:sp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E9E8B564-CDD8-48FC-B420-86E9C0318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09956"/>
              </p:ext>
            </p:extLst>
          </p:nvPr>
        </p:nvGraphicFramePr>
        <p:xfrm>
          <a:off x="583389" y="826903"/>
          <a:ext cx="10756139" cy="57880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5257">
                  <a:extLst>
                    <a:ext uri="{9D8B030D-6E8A-4147-A177-3AD203B41FA5}">
                      <a16:colId xmlns:a16="http://schemas.microsoft.com/office/drawing/2014/main" val="2578410635"/>
                    </a:ext>
                  </a:extLst>
                </a:gridCol>
                <a:gridCol w="2029492">
                  <a:extLst>
                    <a:ext uri="{9D8B030D-6E8A-4147-A177-3AD203B41FA5}">
                      <a16:colId xmlns:a16="http://schemas.microsoft.com/office/drawing/2014/main" val="20725468"/>
                    </a:ext>
                  </a:extLst>
                </a:gridCol>
                <a:gridCol w="1831760">
                  <a:extLst>
                    <a:ext uri="{9D8B030D-6E8A-4147-A177-3AD203B41FA5}">
                      <a16:colId xmlns:a16="http://schemas.microsoft.com/office/drawing/2014/main" val="1094566439"/>
                    </a:ext>
                  </a:extLst>
                </a:gridCol>
                <a:gridCol w="2269940">
                  <a:extLst>
                    <a:ext uri="{9D8B030D-6E8A-4147-A177-3AD203B41FA5}">
                      <a16:colId xmlns:a16="http://schemas.microsoft.com/office/drawing/2014/main" val="2734119357"/>
                    </a:ext>
                  </a:extLst>
                </a:gridCol>
                <a:gridCol w="2074374">
                  <a:extLst>
                    <a:ext uri="{9D8B030D-6E8A-4147-A177-3AD203B41FA5}">
                      <a16:colId xmlns:a16="http://schemas.microsoft.com/office/drawing/2014/main" val="1246388939"/>
                    </a:ext>
                  </a:extLst>
                </a:gridCol>
                <a:gridCol w="2085316">
                  <a:extLst>
                    <a:ext uri="{9D8B030D-6E8A-4147-A177-3AD203B41FA5}">
                      <a16:colId xmlns:a16="http://schemas.microsoft.com/office/drawing/2014/main" val="3837065185"/>
                    </a:ext>
                  </a:extLst>
                </a:gridCol>
              </a:tblGrid>
              <a:tr h="283275">
                <a:tc>
                  <a:txBody>
                    <a:bodyPr/>
                    <a:lstStyle/>
                    <a:p>
                      <a:r>
                        <a:rPr lang="nb-NO" sz="1050" dirty="0"/>
                        <a:t>Uke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050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29733"/>
                  </a:ext>
                </a:extLst>
              </a:tr>
              <a:tr h="1047049">
                <a:tc>
                  <a:txBody>
                    <a:bodyPr/>
                    <a:lstStyle/>
                    <a:p>
                      <a:r>
                        <a:rPr lang="nb-NO" sz="1050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nb-NO" sz="105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1.NYTTÅRSDAG </a:t>
                      </a:r>
                      <a:r>
                        <a:rPr lang="nb-NO" sz="1050" dirty="0"/>
                        <a:t>– barnehagen er stengt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nb-NO" sz="1050" b="1" i="1" dirty="0"/>
                        <a:t>Godt nytt år</a:t>
                      </a:r>
                      <a:r>
                        <a:rPr lang="nb-NO" sz="1050" dirty="0"/>
                        <a:t>, vi gleder oss til 2024 sammen med dere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PLANLEGGINGSDAG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Barnehagen er stengt!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8F8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Dagen har litt variert innhold, vi deler oss i grupper.  </a:t>
                      </a:r>
                    </a:p>
                    <a:p>
                      <a:endParaRPr lang="nb-NO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Småkokkene lager: Havregrøt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plantid: 10:00-15:00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5</a:t>
                      </a:r>
                    </a:p>
                    <a:p>
                      <a:r>
                        <a:rPr lang="nb-NO" sz="1050" dirty="0"/>
                        <a:t>Små forskere – eksperimentering med vann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1417"/>
                  </a:ext>
                </a:extLst>
              </a:tr>
              <a:tr h="567723">
                <a:tc>
                  <a:txBody>
                    <a:bodyPr/>
                    <a:lstStyle/>
                    <a:p>
                      <a:r>
                        <a:rPr lang="nb-NO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8</a:t>
                      </a:r>
                    </a:p>
                    <a:p>
                      <a:pPr algn="ctr"/>
                      <a:r>
                        <a:rPr lang="nb-NO" sz="1050" dirty="0"/>
                        <a:t>Tur dag</a:t>
                      </a:r>
                    </a:p>
                    <a:p>
                      <a:pPr algn="ctr"/>
                      <a:r>
                        <a:rPr lang="nb-NO" sz="1050" dirty="0"/>
                        <a:t>Vi tar turen til Gosen skogen</a:t>
                      </a:r>
                    </a:p>
                    <a:p>
                      <a:endParaRPr lang="nb-NO" sz="1050" dirty="0"/>
                    </a:p>
                    <a:p>
                      <a:endParaRPr lang="nb-NO" sz="105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1" u="sng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Gruppedeling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 språkgrupper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-forming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-klipp og 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8F8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Dagen har litt variert innhold, vi deler oss i grupper.  </a:t>
                      </a:r>
                    </a:p>
                    <a:p>
                      <a:endParaRPr lang="nb-NO" sz="105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Småkokkene lager: Fiskerett m grønnsaker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7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plantid: 10:00-15:00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/>
                        <a:t>Barnas medbestemmelse –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0" dirty="0"/>
                        <a:t>Barna får tre alternativer, hva ønsker du å gjøre i dag?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32426"/>
                  </a:ext>
                </a:extLst>
              </a:tr>
              <a:tr h="394370">
                <a:tc>
                  <a:txBody>
                    <a:bodyPr/>
                    <a:lstStyle/>
                    <a:p>
                      <a:r>
                        <a:rPr lang="nb-NO" sz="1000" dirty="0"/>
                        <a:t>3</a:t>
                      </a:r>
                    </a:p>
                    <a:p>
                      <a:endParaRPr lang="nb-NO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15</a:t>
                      </a:r>
                    </a:p>
                    <a:p>
                      <a:pPr algn="ctr"/>
                      <a:r>
                        <a:rPr lang="nb-NO" sz="1050" dirty="0"/>
                        <a:t>Tur dag til en lekeplass i nærområdet</a:t>
                      </a:r>
                    </a:p>
                    <a:p>
                      <a:endParaRPr lang="nb-NO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16</a:t>
                      </a:r>
                    </a:p>
                    <a:p>
                      <a:r>
                        <a:rPr lang="nb-NO" sz="1050" b="1" u="sng" dirty="0"/>
                        <a:t>Gruppedeling</a:t>
                      </a:r>
                    </a:p>
                    <a:p>
                      <a:r>
                        <a:rPr lang="nb-NO" sz="1050" dirty="0"/>
                        <a:t>- språkgrupper</a:t>
                      </a:r>
                    </a:p>
                    <a:p>
                      <a:r>
                        <a:rPr lang="nb-NO" sz="1050" dirty="0"/>
                        <a:t>- høytlesing</a:t>
                      </a:r>
                    </a:p>
                    <a:p>
                      <a:r>
                        <a:rPr lang="nb-NO" sz="1050" dirty="0"/>
                        <a:t>- modellkitt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8F8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Dagen har litt variert innhold, vi deler oss i grupper.  </a:t>
                      </a:r>
                    </a:p>
                    <a:p>
                      <a:endParaRPr lang="nb-NO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5A5A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0AD4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nb-NO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I,j</a:t>
                      </a:r>
                      <a:r>
                        <a:rPr kumimoji="0" 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- 4 år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Småkokkene baker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plantid: 10:00-15:00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19</a:t>
                      </a:r>
                    </a:p>
                    <a:p>
                      <a:pPr algn="ctr"/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TA MED AG</a:t>
                      </a:r>
                    </a:p>
                    <a:p>
                      <a:pPr algn="ctr"/>
                      <a:r>
                        <a:rPr lang="nb-NO" sz="1050" dirty="0"/>
                        <a:t>Alle kan ta med en leke hver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524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22</a:t>
                      </a:r>
                    </a:p>
                    <a:p>
                      <a:pPr algn="ctr"/>
                      <a:r>
                        <a:rPr lang="nb-NO" sz="1050" dirty="0"/>
                        <a:t>I dag vil turen gå til</a:t>
                      </a:r>
                    </a:p>
                    <a:p>
                      <a:pPr algn="ctr"/>
                      <a:r>
                        <a:rPr lang="nb-NO" sz="1050" dirty="0"/>
                        <a:t> speiderskogen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u="sng" dirty="0"/>
                        <a:t>Gruppedeling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- språkgrupper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- konstruksjon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- hinderløype/ utelek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8F8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Dagen har litt variert innhold, vi deler oss i grupper. 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Småkokkene lager: Lapskaus</a:t>
                      </a:r>
                    </a:p>
                    <a:p>
                      <a:endParaRPr lang="nb-NO" sz="1050" dirty="0"/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r"/>
                      <a:r>
                        <a:rPr kumimoji="0" lang="nb-NO" sz="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                                              </a:t>
                      </a:r>
                    </a:p>
                    <a:p>
                      <a:pPr algn="r"/>
                      <a:r>
                        <a:rPr kumimoji="0" lang="nb-NO" sz="6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plantid: 10:00-15:00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26</a:t>
                      </a:r>
                    </a:p>
                    <a:p>
                      <a:pPr algn="ctr"/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PYSJAMASFEST</a:t>
                      </a:r>
                    </a:p>
                    <a:p>
                      <a:pPr algn="ctr"/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Vi</a:t>
                      </a: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lader opp til helgen og tar en avslappende sløvefredag.  </a:t>
                      </a:r>
                      <a:endParaRPr kumimoji="0" lang="nb-NO" sz="105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306083"/>
                  </a:ext>
                </a:extLst>
              </a:tr>
              <a:tr h="729980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5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29</a:t>
                      </a:r>
                    </a:p>
                    <a:p>
                      <a:r>
                        <a:rPr lang="nb-NO" sz="1050" dirty="0"/>
                        <a:t>Lek ute og inne.</a:t>
                      </a:r>
                    </a:p>
                    <a:p>
                      <a:r>
                        <a:rPr lang="nb-NO" sz="1050" dirty="0"/>
                        <a:t>Tilvenning nytt barn</a:t>
                      </a:r>
                    </a:p>
                    <a:p>
                      <a:endParaRPr lang="nb-NO" sz="1050" dirty="0"/>
                    </a:p>
                    <a:p>
                      <a:endParaRPr lang="nb-NO" sz="1050" dirty="0"/>
                    </a:p>
                    <a:p>
                      <a:endParaRPr lang="nb-NO" sz="105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Gruppedeling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språkgrupper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forming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 utelek</a:t>
                      </a:r>
                      <a:endParaRPr lang="nb-NO" sz="105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/>
                        <a:t>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8F8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 GRUPPER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Dagen har litt variert innhold, vi deler oss i grupper.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Lek ute og inne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Småkokkene lager: Kjøttboller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 plantid: 10:00-15:00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</a:rPr>
                        <a:t>FORMINGSAKTIVITET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Vi lager et vinterbilde</a:t>
                      </a:r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29297"/>
                  </a:ext>
                </a:extLst>
              </a:tr>
            </a:tbl>
          </a:graphicData>
        </a:graphic>
      </p:graphicFrame>
      <p:pic>
        <p:nvPicPr>
          <p:cNvPr id="7" name="Grafikk 6" descr="Vei med heldekkende fyll">
            <a:extLst>
              <a:ext uri="{FF2B5EF4-FFF2-40B4-BE49-F238E27FC236}">
                <a16:creationId xmlns:a16="http://schemas.microsoft.com/office/drawing/2014/main" id="{941C7AAB-AB50-4E32-9B74-52C8ADB3D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18302" y="2741818"/>
            <a:ext cx="566978" cy="566978"/>
          </a:xfrm>
          <a:prstGeom prst="rect">
            <a:avLst/>
          </a:prstGeom>
        </p:spPr>
      </p:pic>
      <p:pic>
        <p:nvPicPr>
          <p:cNvPr id="9" name="Grafikk 8" descr="Spurv kontur">
            <a:extLst>
              <a:ext uri="{FF2B5EF4-FFF2-40B4-BE49-F238E27FC236}">
                <a16:creationId xmlns:a16="http://schemas.microsoft.com/office/drawing/2014/main" id="{77D47DD7-39C7-45BE-99B3-B943004B40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24647" y="4891740"/>
            <a:ext cx="566979" cy="566979"/>
          </a:xfrm>
          <a:prstGeom prst="rect">
            <a:avLst/>
          </a:prstGeom>
        </p:spPr>
      </p:pic>
      <p:pic>
        <p:nvPicPr>
          <p:cNvPr id="13" name="Grafikk 12" descr="Tankeboble med heldekkende fyll">
            <a:extLst>
              <a:ext uri="{FF2B5EF4-FFF2-40B4-BE49-F238E27FC236}">
                <a16:creationId xmlns:a16="http://schemas.microsoft.com/office/drawing/2014/main" id="{CA219EFE-0E9D-4BC5-ACDD-73B0933310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19083" y="2679561"/>
            <a:ext cx="457200" cy="457200"/>
          </a:xfrm>
          <a:prstGeom prst="rect">
            <a:avLst/>
          </a:prstGeom>
        </p:spPr>
      </p:pic>
      <p:pic>
        <p:nvPicPr>
          <p:cNvPr id="25" name="Grafikk 24" descr="Drikkebeger kontur">
            <a:extLst>
              <a:ext uri="{FF2B5EF4-FFF2-40B4-BE49-F238E27FC236}">
                <a16:creationId xmlns:a16="http://schemas.microsoft.com/office/drawing/2014/main" id="{CAE0E20B-0E35-4595-886F-F8E2DC419C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3977" y="1420655"/>
            <a:ext cx="624510" cy="624510"/>
          </a:xfrm>
          <a:prstGeom prst="rect">
            <a:avLst/>
          </a:prstGeom>
        </p:spPr>
      </p:pic>
      <p:pic>
        <p:nvPicPr>
          <p:cNvPr id="6" name="Grafikk 5" descr="Lue med heldekkende fyll">
            <a:extLst>
              <a:ext uri="{FF2B5EF4-FFF2-40B4-BE49-F238E27FC236}">
                <a16:creationId xmlns:a16="http://schemas.microsoft.com/office/drawing/2014/main" id="{299E5D24-2615-4A2B-821F-94C1ABD7D4D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90880" y="3770322"/>
            <a:ext cx="457200" cy="457200"/>
          </a:xfrm>
          <a:prstGeom prst="rect">
            <a:avLst/>
          </a:prstGeom>
        </p:spPr>
      </p:pic>
      <p:pic>
        <p:nvPicPr>
          <p:cNvPr id="5" name="Bilde 4" descr="Et bilde som inneholder tekst, Font, logo, Grafikk&#10;&#10;Automatisk generert beskrivelse">
            <a:extLst>
              <a:ext uri="{FF2B5EF4-FFF2-40B4-BE49-F238E27FC236}">
                <a16:creationId xmlns:a16="http://schemas.microsoft.com/office/drawing/2014/main" id="{43039111-B19F-A60A-5191-D83B5B968CF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3524498" y="1732910"/>
            <a:ext cx="866880" cy="409059"/>
          </a:xfrm>
          <a:prstGeom prst="rect">
            <a:avLst/>
          </a:prstGeom>
        </p:spPr>
      </p:pic>
      <p:pic>
        <p:nvPicPr>
          <p:cNvPr id="4" name="Grafikk 3" descr="Spann og spade med heldekkende fyll">
            <a:extLst>
              <a:ext uri="{FF2B5EF4-FFF2-40B4-BE49-F238E27FC236}">
                <a16:creationId xmlns:a16="http://schemas.microsoft.com/office/drawing/2014/main" id="{52D17203-6A3B-5C6E-ECCC-13FF912D6E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44099" y="4510583"/>
            <a:ext cx="457200" cy="457200"/>
          </a:xfrm>
          <a:prstGeom prst="rect">
            <a:avLst/>
          </a:prstGeom>
        </p:spPr>
      </p:pic>
      <p:pic>
        <p:nvPicPr>
          <p:cNvPr id="10" name="Grafikk 9" descr="Kutt med heldekkende fyll">
            <a:extLst>
              <a:ext uri="{FF2B5EF4-FFF2-40B4-BE49-F238E27FC236}">
                <a16:creationId xmlns:a16="http://schemas.microsoft.com/office/drawing/2014/main" id="{3E56A37F-31FF-2A8C-BA67-A7BB80A1696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043493" y="2532129"/>
            <a:ext cx="592667" cy="592667"/>
          </a:xfrm>
          <a:prstGeom prst="rect">
            <a:avLst/>
          </a:prstGeom>
        </p:spPr>
      </p:pic>
      <p:pic>
        <p:nvPicPr>
          <p:cNvPr id="12" name="Grafikk 11" descr="Bøker med heldekkende fyll">
            <a:extLst>
              <a:ext uri="{FF2B5EF4-FFF2-40B4-BE49-F238E27FC236}">
                <a16:creationId xmlns:a16="http://schemas.microsoft.com/office/drawing/2014/main" id="{41BF2697-C45A-1B3A-38B9-8D8DD76F898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041422" y="3667404"/>
            <a:ext cx="566979" cy="566979"/>
          </a:xfrm>
          <a:prstGeom prst="rect">
            <a:avLst/>
          </a:prstGeom>
        </p:spPr>
      </p:pic>
      <p:pic>
        <p:nvPicPr>
          <p:cNvPr id="18" name="Grafikk 17" descr="Kabriolet med heldekkende fyll">
            <a:extLst>
              <a:ext uri="{FF2B5EF4-FFF2-40B4-BE49-F238E27FC236}">
                <a16:creationId xmlns:a16="http://schemas.microsoft.com/office/drawing/2014/main" id="{36FC59AE-243D-F14A-577E-E751FDD31D0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9786568" y="3667404"/>
            <a:ext cx="751457" cy="751457"/>
          </a:xfrm>
          <a:prstGeom prst="rect">
            <a:avLst/>
          </a:prstGeom>
        </p:spPr>
      </p:pic>
      <p:pic>
        <p:nvPicPr>
          <p:cNvPr id="20" name="Grafikk 19" descr="Regnbue med heldekkende fyll">
            <a:extLst>
              <a:ext uri="{FF2B5EF4-FFF2-40B4-BE49-F238E27FC236}">
                <a16:creationId xmlns:a16="http://schemas.microsoft.com/office/drawing/2014/main" id="{D1F44DFB-FAE7-B90F-D210-8ED718FEDCF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091295" y="5804226"/>
            <a:ext cx="577404" cy="577404"/>
          </a:xfrm>
          <a:prstGeom prst="rect">
            <a:avLst/>
          </a:prstGeom>
        </p:spPr>
      </p:pic>
      <p:pic>
        <p:nvPicPr>
          <p:cNvPr id="24" name="Grafikk 23" descr="Blomst uten stengel med heldekkende fyll">
            <a:extLst>
              <a:ext uri="{FF2B5EF4-FFF2-40B4-BE49-F238E27FC236}">
                <a16:creationId xmlns:a16="http://schemas.microsoft.com/office/drawing/2014/main" id="{B3792515-8787-9574-8D6A-04C72D55EB7A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201791" y="5762728"/>
            <a:ext cx="660400" cy="660400"/>
          </a:xfrm>
          <a:prstGeom prst="rect">
            <a:avLst/>
          </a:prstGeom>
        </p:spPr>
      </p:pic>
      <p:pic>
        <p:nvPicPr>
          <p:cNvPr id="27" name="Grafikk 26" descr="Koi med heldekkende fyll">
            <a:extLst>
              <a:ext uri="{FF2B5EF4-FFF2-40B4-BE49-F238E27FC236}">
                <a16:creationId xmlns:a16="http://schemas.microsoft.com/office/drawing/2014/main" id="{81D74D1A-ABF8-1F0D-DEF2-12BE28853CA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523718" y="2679561"/>
            <a:ext cx="368790" cy="368790"/>
          </a:xfrm>
          <a:prstGeom prst="rect">
            <a:avLst/>
          </a:prstGeom>
        </p:spPr>
      </p:pic>
      <p:pic>
        <p:nvPicPr>
          <p:cNvPr id="29" name="Grafikk 28" descr="Skål med heldekkende fyll">
            <a:extLst>
              <a:ext uri="{FF2B5EF4-FFF2-40B4-BE49-F238E27FC236}">
                <a16:creationId xmlns:a16="http://schemas.microsoft.com/office/drawing/2014/main" id="{33EAA0B1-E722-C8D9-817E-848AB1B95D01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282194" y="1644597"/>
            <a:ext cx="457200" cy="457200"/>
          </a:xfrm>
          <a:prstGeom prst="rect">
            <a:avLst/>
          </a:prstGeom>
        </p:spPr>
      </p:pic>
      <p:pic>
        <p:nvPicPr>
          <p:cNvPr id="31" name="Grafikk 30" descr="Kjevle med heldekkende fyll">
            <a:extLst>
              <a:ext uri="{FF2B5EF4-FFF2-40B4-BE49-F238E27FC236}">
                <a16:creationId xmlns:a16="http://schemas.microsoft.com/office/drawing/2014/main" id="{030EF3D0-FEBA-9E68-9D3E-3E36B1359AA4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 rot="2394846">
            <a:off x="7911771" y="3995454"/>
            <a:ext cx="405132" cy="405132"/>
          </a:xfrm>
          <a:prstGeom prst="rect">
            <a:avLst/>
          </a:prstGeom>
        </p:spPr>
      </p:pic>
      <p:pic>
        <p:nvPicPr>
          <p:cNvPr id="33" name="Grafikk 32" descr="Pasta med heldekkende fyll">
            <a:extLst>
              <a:ext uri="{FF2B5EF4-FFF2-40B4-BE49-F238E27FC236}">
                <a16:creationId xmlns:a16="http://schemas.microsoft.com/office/drawing/2014/main" id="{D3982FB1-E445-0886-70DA-77A67224889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564234" y="5948552"/>
            <a:ext cx="521606" cy="521606"/>
          </a:xfrm>
          <a:prstGeom prst="rect">
            <a:avLst/>
          </a:prstGeom>
        </p:spPr>
      </p:pic>
      <p:pic>
        <p:nvPicPr>
          <p:cNvPr id="35" name="Grafikk 34" descr="Kokkelue med heldekkende fyll">
            <a:extLst>
              <a:ext uri="{FF2B5EF4-FFF2-40B4-BE49-F238E27FC236}">
                <a16:creationId xmlns:a16="http://schemas.microsoft.com/office/drawing/2014/main" id="{FA92387F-D17D-91E2-5CE9-727061456811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510794" y="4855230"/>
            <a:ext cx="566980" cy="566980"/>
          </a:xfrm>
          <a:prstGeom prst="rect">
            <a:avLst/>
          </a:prstGeom>
        </p:spPr>
      </p:pic>
      <p:pic>
        <p:nvPicPr>
          <p:cNvPr id="37" name="Grafikk 36" descr="Malerkost med heldekkende fyll">
            <a:extLst>
              <a:ext uri="{FF2B5EF4-FFF2-40B4-BE49-F238E27FC236}">
                <a16:creationId xmlns:a16="http://schemas.microsoft.com/office/drawing/2014/main" id="{4ED6E43A-4774-8DBA-3753-8C0F582B40B5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 rot="1301027">
            <a:off x="9985047" y="5890031"/>
            <a:ext cx="638647" cy="638647"/>
          </a:xfrm>
          <a:prstGeom prst="rect">
            <a:avLst/>
          </a:prstGeom>
        </p:spPr>
      </p:pic>
      <p:pic>
        <p:nvPicPr>
          <p:cNvPr id="39" name="Grafikk 38" descr="Snøfnugg med heldekkende fyll">
            <a:extLst>
              <a:ext uri="{FF2B5EF4-FFF2-40B4-BE49-F238E27FC236}">
                <a16:creationId xmlns:a16="http://schemas.microsoft.com/office/drawing/2014/main" id="{9FBE6F92-C92E-76C2-6D37-6B729E8E12E3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8358733" y="128143"/>
            <a:ext cx="698760" cy="698760"/>
          </a:xfrm>
          <a:prstGeom prst="rect">
            <a:avLst/>
          </a:prstGeom>
        </p:spPr>
      </p:pic>
      <p:pic>
        <p:nvPicPr>
          <p:cNvPr id="41" name="Grafikk 40" descr="Ny med heldekkende fyll">
            <a:extLst>
              <a:ext uri="{FF2B5EF4-FFF2-40B4-BE49-F238E27FC236}">
                <a16:creationId xmlns:a16="http://schemas.microsoft.com/office/drawing/2014/main" id="{3990029F-725B-E4E1-24E1-3F1044C5D7CC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2299497" y="151534"/>
            <a:ext cx="639965" cy="639965"/>
          </a:xfrm>
          <a:prstGeom prst="rect">
            <a:avLst/>
          </a:prstGeom>
        </p:spPr>
      </p:pic>
      <p:pic>
        <p:nvPicPr>
          <p:cNvPr id="3" name="Grafikk 2" descr="Ballonger med heldekkende fyll">
            <a:extLst>
              <a:ext uri="{FF2B5EF4-FFF2-40B4-BE49-F238E27FC236}">
                <a16:creationId xmlns:a16="http://schemas.microsoft.com/office/drawing/2014/main" id="{994EFFD9-6109-26F2-7E1A-C112FDB44835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754569" y="368407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4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846A63170B5346A17805283DAAE2ED" ma:contentTypeVersion="11" ma:contentTypeDescription="Opprett et nytt dokument." ma:contentTypeScope="" ma:versionID="22e9260326da12e2740b5b841aea510e">
  <xsd:schema xmlns:xsd="http://www.w3.org/2001/XMLSchema" xmlns:xs="http://www.w3.org/2001/XMLSchema" xmlns:p="http://schemas.microsoft.com/office/2006/metadata/properties" xmlns:ns3="eb27f149-dc5a-40a6-9571-f18de24268bb" xmlns:ns4="3a4c8da8-248b-425c-82d2-809d1f1012a0" targetNamespace="http://schemas.microsoft.com/office/2006/metadata/properties" ma:root="true" ma:fieldsID="87e520c3017767d812e15f675d15dcbf" ns3:_="" ns4:_="">
    <xsd:import namespace="eb27f149-dc5a-40a6-9571-f18de24268bb"/>
    <xsd:import namespace="3a4c8da8-248b-425c-82d2-809d1f1012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7f149-dc5a-40a6-9571-f18de2426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c8da8-248b-425c-82d2-809d1f1012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14B4B-5518-4265-8BE9-E9166056A164}">
  <ds:schemaRefs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eb27f149-dc5a-40a6-9571-f18de24268bb"/>
    <ds:schemaRef ds:uri="3a4c8da8-248b-425c-82d2-809d1f1012a0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E70184A-6598-4C7A-8F1D-217FC053B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27f149-dc5a-40a6-9571-f18de24268bb"/>
    <ds:schemaRef ds:uri="3a4c8da8-248b-425c-82d2-809d1f1012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B00DF6-645C-44F5-94C5-42AACEC82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310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 Caps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Karoline Sandberg</dc:creator>
  <cp:lastModifiedBy>Eva Møllegaard</cp:lastModifiedBy>
  <cp:revision>98</cp:revision>
  <cp:lastPrinted>2021-11-18T12:49:20Z</cp:lastPrinted>
  <dcterms:created xsi:type="dcterms:W3CDTF">2021-01-19T13:43:51Z</dcterms:created>
  <dcterms:modified xsi:type="dcterms:W3CDTF">2023-12-29T12:14:26Z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0x010100D8846A63170B5346A17805283DAAE2ED</vt:lpwstr>
  </property>
</Properties>
</file>